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0"/>
  </p:notesMasterIdLst>
  <p:sldIdLst>
    <p:sldId id="261" r:id="rId2"/>
    <p:sldId id="264" r:id="rId3"/>
    <p:sldId id="265" r:id="rId4"/>
    <p:sldId id="266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74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embeddedFontLst>
    <p:embeddedFont>
      <p:font typeface="Calibri" pitchFamily="34" charset="0"/>
      <p:regular r:id="rId21"/>
      <p:bold r:id="rId22"/>
      <p:italic r:id="rId23"/>
      <p:boldItalic r:id="rId24"/>
    </p:embeddedFont>
    <p:embeddedFont>
      <p:font typeface="Century" pitchFamily="18" charset="0"/>
      <p:regular r:id="rId25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C1BA9-9FEE-4203-8387-4F898444FA0B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44383-3E02-43BB-B49C-A5A7E4083B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974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06.06.2018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971600" y="2132856"/>
            <a:ext cx="7200800" cy="3210489"/>
            <a:chOff x="1115616" y="2297268"/>
            <a:chExt cx="7165477" cy="361771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297268"/>
              <a:ext cx="7165477" cy="28785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200" b="1" i="1" dirty="0" smtClean="0">
                  <a:solidFill>
                    <a:srgbClr val="FF0000"/>
                  </a:solidFill>
                </a:rPr>
                <a:t>О мерах </a:t>
              </a:r>
              <a:r>
                <a:rPr lang="ru-RU" sz="3200" b="1" i="1" dirty="0" smtClean="0">
                  <a:solidFill>
                    <a:srgbClr val="FF0000"/>
                  </a:solidFill>
                </a:rPr>
                <a:t>поощрения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200" b="1" i="1" dirty="0" smtClean="0">
                  <a:solidFill>
                    <a:srgbClr val="FF0000"/>
                  </a:solidFill>
                </a:rPr>
                <a:t>Обучающихся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200" b="1" i="1" dirty="0" smtClean="0">
                  <a:solidFill>
                    <a:srgbClr val="FF0000"/>
                  </a:solidFill>
                </a:rPr>
                <a:t>муниципальных </a:t>
              </a:r>
              <a:r>
                <a:rPr lang="ru-RU" sz="3200" b="1" i="1" dirty="0" smtClean="0">
                  <a:solidFill>
                    <a:srgbClr val="FF0000"/>
                  </a:solidFill>
                </a:rPr>
                <a:t>бюджетных </a:t>
              </a:r>
              <a:r>
                <a:rPr lang="ru-RU" sz="3200" b="1" i="1" dirty="0" smtClean="0">
                  <a:solidFill>
                    <a:srgbClr val="FF0000"/>
                  </a:solidFill>
                </a:rPr>
                <a:t>образовательных учреждений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3200" b="1" i="1" dirty="0" smtClean="0">
                  <a:solidFill>
                    <a:srgbClr val="FF0000"/>
                  </a:solidFill>
                </a:rPr>
                <a:t>ЗАТО </a:t>
              </a:r>
              <a:r>
                <a:rPr lang="ru-RU" sz="3200" b="1" i="1" dirty="0" smtClean="0">
                  <a:solidFill>
                    <a:srgbClr val="FF0000"/>
                  </a:solidFill>
                </a:rPr>
                <a:t>Звёздный </a:t>
              </a:r>
              <a:endParaRPr lang="ru-RU" sz="7200" b="1" i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entury" pitchFamily="18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816609" y="5568170"/>
              <a:ext cx="5732382" cy="3468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 dirty="0">
                <a:solidFill>
                  <a:srgbClr val="0070C0"/>
                </a:solidFill>
                <a:latin typeface="Century" pitchFamily="18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за иные виды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Для рассмотрения вопроса о поощрении за иные виды деятельности руководитель муниципального бюджетного образовательного учреждения ЗАТО Звёздный </a:t>
            </a:r>
            <a:r>
              <a:rPr lang="ru-RU" sz="1400" dirty="0" smtClean="0">
                <a:solidFill>
                  <a:srgbClr val="FF0000"/>
                </a:solidFill>
              </a:rPr>
              <a:t>до 10 июня текущего года </a:t>
            </a:r>
            <a:r>
              <a:rPr lang="ru-RU" sz="1400" dirty="0" smtClean="0"/>
              <a:t>представляет в администрацию ЗАТО Звёздный следующие документы: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ходатайство </a:t>
            </a:r>
            <a:r>
              <a:rPr lang="ru-RU" sz="1400" dirty="0" smtClean="0"/>
              <a:t>муниципального бюджетного образовательного учреждения ЗАТО Звёздный о поощрении за иные виды </a:t>
            </a:r>
            <a:r>
              <a:rPr lang="ru-RU" sz="1400" dirty="0" smtClean="0"/>
              <a:t>деятельности;</a:t>
            </a:r>
            <a:endParaRPr lang="ru-RU" sz="1400" dirty="0" smtClean="0"/>
          </a:p>
          <a:p>
            <a:r>
              <a:rPr lang="ru-RU" sz="1400" dirty="0" smtClean="0">
                <a:solidFill>
                  <a:srgbClr val="FF0000"/>
                </a:solidFill>
              </a:rPr>
              <a:t>характеристику </a:t>
            </a:r>
            <a:r>
              <a:rPr lang="ru-RU" sz="1400" dirty="0" smtClean="0"/>
              <a:t>кандидата на поощрение за иные виды деятельности (заверенную руководителем муниципального бюджетного образовательного учреждения);</a:t>
            </a:r>
          </a:p>
          <a:p>
            <a:r>
              <a:rPr lang="ru-RU" sz="1400" dirty="0" err="1" smtClean="0">
                <a:solidFill>
                  <a:srgbClr val="FF0000"/>
                </a:solidFill>
              </a:rPr>
              <a:t>портфолио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кандидата (копии дипломов, подтверждающих звание победителя, призёра, лауреата, дипломанта краевых, всероссийских, международных конкурсных мероприятий);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индивидуальный </a:t>
            </a:r>
            <a:r>
              <a:rPr lang="ru-RU" sz="1400" dirty="0" smtClean="0">
                <a:solidFill>
                  <a:srgbClr val="FF0000"/>
                </a:solidFill>
                <a:hlinkClick r:id="" action="ppaction://hlinkfile"/>
              </a:rPr>
              <a:t>рейтинг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/>
              <a:t>кандидата;</a:t>
            </a:r>
            <a:endParaRPr lang="ru-RU" sz="1400" dirty="0" smtClean="0"/>
          </a:p>
          <a:p>
            <a:r>
              <a:rPr lang="ru-RU" sz="1400" dirty="0" smtClean="0">
                <a:solidFill>
                  <a:srgbClr val="FF0000"/>
                </a:solidFill>
              </a:rPr>
              <a:t>копию документа, удостоверяющего личность </a:t>
            </a:r>
            <a:r>
              <a:rPr lang="ru-RU" sz="1400" dirty="0" smtClean="0"/>
              <a:t>кандидата, в случае, если кандидат достиг 14-летнего возраста;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копию свидетельства о рождении </a:t>
            </a:r>
            <a:r>
              <a:rPr lang="ru-RU" sz="1400" dirty="0" smtClean="0"/>
              <a:t>в случае, если кандидат не достиг 14-летнего возраста.</a:t>
            </a:r>
          </a:p>
          <a:p>
            <a:pPr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Не </a:t>
            </a:r>
            <a:r>
              <a:rPr lang="ru-RU" sz="1400" dirty="0" smtClean="0">
                <a:solidFill>
                  <a:srgbClr val="FF0000"/>
                </a:solidFill>
              </a:rPr>
              <a:t>допускается одновременное выдвижение кандидата на поощрение за иные виды деятельности в двух или более номинациях. Повторное выдвижение кандидата на поощрение за иные виды деятельности осуществляется не менее чем через два года после предшествующего поощрения.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за иные виды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Поощрение за иные виды деятельности осуществляется на основании решения муниципальной комиссии по отбору кандидатов на поощрение за иные виды деятельности и поощрение путёвками в федеральные оздоровительные учреждения (далее – муниципальная комиссия</a:t>
            </a:r>
            <a:r>
              <a:rPr lang="ru-RU" sz="1400" dirty="0" smtClean="0"/>
              <a:t>).</a:t>
            </a:r>
          </a:p>
          <a:p>
            <a:pPr>
              <a:buNone/>
            </a:pPr>
            <a:r>
              <a:rPr lang="ru-RU" sz="1400" dirty="0" smtClean="0"/>
              <a:t>Заседание муниципальной комиссии проводится </a:t>
            </a:r>
            <a:r>
              <a:rPr lang="ru-RU" sz="1400" dirty="0" smtClean="0">
                <a:solidFill>
                  <a:srgbClr val="FF0000"/>
                </a:solidFill>
              </a:rPr>
              <a:t>не позднее чем через 10 рабочих дней после окончания срока приёма </a:t>
            </a:r>
            <a:r>
              <a:rPr lang="ru-RU" sz="1400" dirty="0" smtClean="0">
                <a:solidFill>
                  <a:srgbClr val="FF0000"/>
                </a:solidFill>
              </a:rPr>
              <a:t>документов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Заседание </a:t>
            </a:r>
            <a:r>
              <a:rPr lang="ru-RU" sz="1400" dirty="0" smtClean="0"/>
              <a:t>муниципальной комиссии считается правомочным, если на нём присутствует не менее 2/3 состава </a:t>
            </a:r>
            <a:r>
              <a:rPr lang="ru-RU" sz="1400" dirty="0" smtClean="0"/>
              <a:t>комиссии.</a:t>
            </a:r>
          </a:p>
          <a:p>
            <a:pPr>
              <a:buNone/>
            </a:pPr>
            <a:r>
              <a:rPr lang="ru-RU" sz="1400" dirty="0" smtClean="0"/>
              <a:t>Муниципальная </a:t>
            </a:r>
            <a:r>
              <a:rPr lang="ru-RU" sz="1400" dirty="0" smtClean="0"/>
              <a:t>комиссия принимает одно из следующих решений:</a:t>
            </a:r>
          </a:p>
          <a:p>
            <a:r>
              <a:rPr lang="ru-RU" sz="1400" dirty="0" smtClean="0"/>
              <a:t>о поощрении за иные виды деятельности на основании подсчёта суммы баллов, набранных кандидатом по результатам участия в краевых, всероссийских, международных конкурсных мероприятиях </a:t>
            </a:r>
            <a:r>
              <a:rPr lang="ru-RU" sz="1400" dirty="0" smtClean="0"/>
              <a:t>;</a:t>
            </a:r>
            <a:endParaRPr lang="ru-RU" sz="1400" dirty="0" smtClean="0"/>
          </a:p>
          <a:p>
            <a:r>
              <a:rPr lang="ru-RU" sz="1400" dirty="0" smtClean="0"/>
              <a:t>о поощрении благодарностью администрации ЗАТО Звёздный наиболее отличившихся обучающихся в командных видах краевых, всероссийских, международных конкурсных мероприятий.</a:t>
            </a:r>
          </a:p>
          <a:p>
            <a:pPr>
              <a:buNone/>
            </a:pPr>
            <a:endParaRPr lang="ru-RU" sz="14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за иные виды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На основании решения муниципальной комиссии о поощрении за иные виды деятельности </a:t>
            </a:r>
            <a:r>
              <a:rPr lang="ru-RU" sz="1600" dirty="0" smtClean="0">
                <a:solidFill>
                  <a:srgbClr val="FF0000"/>
                </a:solidFill>
              </a:rPr>
              <a:t>в течение 5 (пяти) рабочих дней </a:t>
            </a:r>
            <a:r>
              <a:rPr lang="ru-RU" sz="1600" dirty="0" smtClean="0"/>
              <a:t>постановлением администрации ЗАТО Звёздный утверждается Список обучающихся, которым устанавливается поощрение за иные виды деятельности. 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Обучающемуся</a:t>
            </a:r>
            <a:r>
              <a:rPr lang="ru-RU" sz="1600" dirty="0" smtClean="0">
                <a:solidFill>
                  <a:srgbClr val="FF0000"/>
                </a:solidFill>
              </a:rPr>
              <a:t>, которому устанавливается поощрение за иные виды деятельности, выдаётся свидетельство о поощрении. </a:t>
            </a:r>
          </a:p>
          <a:p>
            <a:pPr>
              <a:buNone/>
            </a:pPr>
            <a:r>
              <a:rPr lang="ru-RU" sz="1600" dirty="0" smtClean="0"/>
              <a:t>Свидетельства </a:t>
            </a:r>
            <a:r>
              <a:rPr lang="ru-RU" sz="1600" dirty="0" smtClean="0"/>
              <a:t>о поощрение за иные виды деятельности вручаются главой администрации ЗАТО Звёздный в торжественной обстановке.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Поощрение </a:t>
            </a:r>
            <a:r>
              <a:rPr lang="ru-RU" sz="1600" dirty="0" smtClean="0">
                <a:solidFill>
                  <a:srgbClr val="FF0000"/>
                </a:solidFill>
              </a:rPr>
              <a:t>за иные виды деятельности производится один раз в год не позднее 1 июля текущего года со стоимостью расходов на одного обучающегося 3 000 рублей. </a:t>
            </a:r>
            <a:endParaRPr lang="ru-RU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600" dirty="0" smtClean="0"/>
              <a:t>Финансовые средства на поощрение за иные виды деятельности направляются на лицевые счета муниципальных бюджетных образовательных учреждений ЗАТО Звёздный.</a:t>
            </a:r>
          </a:p>
          <a:p>
            <a:pPr>
              <a:buNone/>
            </a:pPr>
            <a:r>
              <a:rPr lang="ru-RU" sz="1600" dirty="0" smtClean="0"/>
              <a:t>Финансовые </a:t>
            </a:r>
            <a:r>
              <a:rPr lang="ru-RU" sz="1600" dirty="0" smtClean="0"/>
              <a:t>средства для поощрения за иные виды деятельности расходуются муниципальными бюджетными образовательными учреждениями ЗАТО Звёздный на обеспечение условий для развития потенциала обучающихся.</a:t>
            </a:r>
          </a:p>
          <a:p>
            <a:pPr>
              <a:buNone/>
            </a:pPr>
            <a:endParaRPr lang="ru-RU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4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200800" cy="3888432"/>
          </a:xfrm>
        </p:spPr>
        <p:txBody>
          <a:bodyPr anchor="ctr"/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Положение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о порядке выдвижения </a:t>
            </a:r>
            <a:r>
              <a:rPr lang="ru-RU" sz="2000" b="1" i="1" smtClean="0">
                <a:solidFill>
                  <a:srgbClr val="FF0000"/>
                </a:solidFill>
              </a:rPr>
              <a:t>кандидатов </a:t>
            </a:r>
            <a:r>
              <a:rPr lang="ru-RU" sz="2000" b="1" i="1" smtClean="0">
                <a:solidFill>
                  <a:srgbClr val="FF0000"/>
                </a:solidFill>
              </a:rPr>
              <a:t/>
            </a:r>
            <a:br>
              <a:rPr lang="ru-RU" sz="2000" b="1" i="1" smtClean="0">
                <a:solidFill>
                  <a:srgbClr val="FF0000"/>
                </a:solidFill>
              </a:rPr>
            </a:br>
            <a:r>
              <a:rPr lang="ru-RU" sz="2000" b="1" i="1" smtClean="0">
                <a:solidFill>
                  <a:srgbClr val="FF0000"/>
                </a:solidFill>
              </a:rPr>
              <a:t>на </a:t>
            </a:r>
            <a:r>
              <a:rPr lang="ru-RU" sz="2000" b="1" i="1" dirty="0" smtClean="0">
                <a:solidFill>
                  <a:srgbClr val="FF0000"/>
                </a:solidFill>
              </a:rPr>
              <a:t>поощрение путёвками 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в Федеральное государственное бюджетное образовательное </a:t>
            </a:r>
            <a:r>
              <a:rPr lang="ru-RU" sz="2000" b="1" i="1" smtClean="0">
                <a:solidFill>
                  <a:srgbClr val="FF0000"/>
                </a:solidFill>
              </a:rPr>
              <a:t>учреждение </a:t>
            </a:r>
            <a:r>
              <a:rPr lang="ru-RU" sz="2000" b="1" i="1" smtClean="0">
                <a:solidFill>
                  <a:srgbClr val="FF0000"/>
                </a:solidFill>
              </a:rPr>
              <a:t/>
            </a:r>
            <a:br>
              <a:rPr lang="ru-RU" sz="2000" b="1" i="1" smtClean="0">
                <a:solidFill>
                  <a:srgbClr val="FF0000"/>
                </a:solidFill>
              </a:rPr>
            </a:br>
            <a:r>
              <a:rPr lang="ru-RU" sz="2000" b="1" i="1" smtClean="0">
                <a:solidFill>
                  <a:srgbClr val="FF0000"/>
                </a:solidFill>
              </a:rPr>
              <a:t>«</a:t>
            </a:r>
            <a:r>
              <a:rPr lang="ru-RU" sz="2000" b="1" i="1" dirty="0" smtClean="0">
                <a:solidFill>
                  <a:srgbClr val="FF0000"/>
                </a:solidFill>
              </a:rPr>
              <a:t>Всероссийский детский центр «Орлёнок</a:t>
            </a:r>
            <a:r>
              <a:rPr lang="ru-RU" sz="2000" b="1" i="1" dirty="0" smtClean="0">
                <a:solidFill>
                  <a:srgbClr val="FF0000"/>
                </a:solidFill>
              </a:rPr>
              <a:t>»,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Федеральный детский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оздоровительно-образовательный </a:t>
            </a:r>
            <a:r>
              <a:rPr lang="ru-RU" sz="2000" b="1" i="1" dirty="0" smtClean="0">
                <a:solidFill>
                  <a:srgbClr val="FF0000"/>
                </a:solidFill>
              </a:rPr>
              <a:t>центр «Смена», </a:t>
            </a:r>
            <a:r>
              <a:rPr lang="ru-RU" sz="2000" b="1" i="1" dirty="0" smtClean="0">
                <a:solidFill>
                  <a:srgbClr val="FF0000"/>
                </a:solidFill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Федеральное </a:t>
            </a:r>
            <a:r>
              <a:rPr lang="ru-RU" sz="2000" b="1" i="1" dirty="0" smtClean="0">
                <a:solidFill>
                  <a:srgbClr val="FF0000"/>
                </a:solidFill>
              </a:rPr>
              <a:t>государственное бюджетное учреждение 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«Международный детский центр «Артек»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573016"/>
            <a:ext cx="7200800" cy="2520280"/>
          </a:xfrm>
        </p:spPr>
        <p:txBody>
          <a:bodyPr/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200800" cy="1069773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Правила подбора кандидатов на поощрение путёвками 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 федеральные оздоровительные учреждения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968353"/>
            <a:ext cx="7200800" cy="312494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2.1. </a:t>
            </a:r>
            <a:r>
              <a:rPr lang="ru-RU" sz="2000" b="1" dirty="0" smtClean="0"/>
              <a:t>Общие требования к кандидатам на поощрение путёвками в федеральные оздоровительные учреждения</a:t>
            </a:r>
            <a:r>
              <a:rPr lang="ru-RU" sz="2000" dirty="0" smtClean="0"/>
              <a:t>:</a:t>
            </a:r>
          </a:p>
          <a:p>
            <a:pPr>
              <a:buNone/>
            </a:pPr>
            <a:r>
              <a:rPr lang="ru-RU" sz="2000" dirty="0" smtClean="0"/>
              <a:t>2.1.1. Обучающиеся муниципальных бюджетных общеобразовательных учреждений ЗАТО Звёздный в 6-11 классах в возрасте от 10 до 16 лет (включительно).</a:t>
            </a:r>
          </a:p>
          <a:p>
            <a:pPr>
              <a:buNone/>
            </a:pPr>
            <a:r>
              <a:rPr lang="ru-RU" sz="2000" dirty="0" smtClean="0"/>
              <a:t>2.1.2. Медицинские требования – соответствие группе здоровья 1-2-3.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86409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Правила подбора кандидатов на поощрение путёвками 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 федеральные оздоровительные учреждения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492897"/>
            <a:ext cx="7200800" cy="3600400"/>
          </a:xfrm>
        </p:spPr>
        <p:txBody>
          <a:bodyPr/>
          <a:lstStyle/>
          <a:p>
            <a:pPr>
              <a:buNone/>
            </a:pPr>
            <a:r>
              <a:rPr lang="ru-RU" sz="1200" dirty="0" smtClean="0"/>
              <a:t>2.2. </a:t>
            </a:r>
            <a:r>
              <a:rPr lang="ru-RU" sz="1200" b="1" dirty="0" smtClean="0"/>
              <a:t>Критерии определения кандидатов, подлежащих поощрению путёвками в федеральные оздоровительные учреждения, по направлениям:</a:t>
            </a:r>
          </a:p>
          <a:p>
            <a:pPr>
              <a:buNone/>
            </a:pPr>
            <a:r>
              <a:rPr lang="ru-RU" sz="1200" dirty="0" smtClean="0"/>
              <a:t>2.2.1. </a:t>
            </a:r>
            <a:r>
              <a:rPr lang="ru-RU" sz="1200" b="1" i="1" dirty="0" smtClean="0">
                <a:solidFill>
                  <a:srgbClr val="FF0000"/>
                </a:solidFill>
              </a:rPr>
              <a:t>Образование и наука</a:t>
            </a:r>
            <a:r>
              <a:rPr lang="ru-RU" sz="1200" dirty="0" smtClean="0"/>
              <a:t>: </a:t>
            </a:r>
          </a:p>
          <a:p>
            <a:pPr>
              <a:buNone/>
            </a:pPr>
            <a:r>
              <a:rPr lang="ru-RU" sz="1200" dirty="0" smtClean="0"/>
              <a:t>победители и призёры муниципальных, региональных, межрегиональных, всероссийских (общероссийских), международных олимпиад, конкурсов, смотров.</a:t>
            </a:r>
          </a:p>
          <a:p>
            <a:pPr>
              <a:buNone/>
            </a:pPr>
            <a:r>
              <a:rPr lang="ru-RU" sz="1200" dirty="0" smtClean="0"/>
              <a:t>2.2.2</a:t>
            </a:r>
            <a:r>
              <a:rPr lang="ru-RU" sz="1200" b="1" i="1" dirty="0" smtClean="0">
                <a:solidFill>
                  <a:srgbClr val="FF0000"/>
                </a:solidFill>
              </a:rPr>
              <a:t>. Культура и искусство</a:t>
            </a:r>
            <a:r>
              <a:rPr lang="ru-RU" sz="1200" dirty="0" smtClean="0"/>
              <a:t>: </a:t>
            </a:r>
          </a:p>
          <a:p>
            <a:pPr>
              <a:buNone/>
            </a:pPr>
            <a:r>
              <a:rPr lang="ru-RU" sz="1200" dirty="0" smtClean="0"/>
              <a:t>победители и призёры муниципальных, региональных, межрегиональных, всероссийских (общероссийских), международных творческих конкурсов, фестивалей, выставок.</a:t>
            </a:r>
          </a:p>
          <a:p>
            <a:pPr>
              <a:buNone/>
            </a:pPr>
            <a:r>
              <a:rPr lang="ru-RU" sz="1200" dirty="0" smtClean="0"/>
              <a:t>2.2.3</a:t>
            </a:r>
            <a:r>
              <a:rPr lang="ru-RU" sz="1200" b="1" i="1" dirty="0" smtClean="0">
                <a:solidFill>
                  <a:srgbClr val="FF0000"/>
                </a:solidFill>
              </a:rPr>
              <a:t>. Спорт</a:t>
            </a:r>
            <a:r>
              <a:rPr lang="ru-RU" sz="1200" dirty="0" smtClean="0"/>
              <a:t>: </a:t>
            </a:r>
          </a:p>
          <a:p>
            <a:pPr>
              <a:buNone/>
            </a:pPr>
            <a:r>
              <a:rPr lang="ru-RU" sz="1200" dirty="0" smtClean="0"/>
              <a:t>победители и призёры муниципальных, региональных, национальных, всероссийских (общероссийских), международных первенств (чемпионатов), спортивно-массовых мероприятий, в том числе по прикладным видам спорта.</a:t>
            </a:r>
          </a:p>
          <a:p>
            <a:pPr>
              <a:buNone/>
            </a:pPr>
            <a:r>
              <a:rPr lang="ru-RU" sz="1200" dirty="0" smtClean="0"/>
              <a:t>2.2.4. </a:t>
            </a:r>
            <a:r>
              <a:rPr lang="ru-RU" sz="1200" b="1" i="1" dirty="0" smtClean="0">
                <a:solidFill>
                  <a:srgbClr val="FF0000"/>
                </a:solidFill>
              </a:rPr>
              <a:t>Общественная деятельность</a:t>
            </a:r>
            <a:r>
              <a:rPr lang="ru-RU" sz="1200" dirty="0" smtClean="0"/>
              <a:t>: </a:t>
            </a:r>
          </a:p>
          <a:p>
            <a:pPr>
              <a:buNone/>
            </a:pPr>
            <a:r>
              <a:rPr lang="ru-RU" sz="1200" dirty="0" smtClean="0"/>
              <a:t>лидеры и активисты детских и молодёжных движений; </a:t>
            </a:r>
          </a:p>
          <a:p>
            <a:pPr>
              <a:buNone/>
            </a:pPr>
            <a:r>
              <a:rPr lang="ru-RU" sz="1200" dirty="0" smtClean="0"/>
              <a:t>обучающиеся, являющиеся авторами разработанных социально-значимых проектов; </a:t>
            </a:r>
          </a:p>
          <a:p>
            <a:pPr>
              <a:buNone/>
            </a:pPr>
            <a:r>
              <a:rPr lang="ru-RU" sz="1200" dirty="0" smtClean="0"/>
              <a:t>обучающиеся, отличившиеся в социально-полезной деятельности, в том числе волонтёры, заслужившие награды за деятельность в социальной сфере.</a:t>
            </a:r>
          </a:p>
          <a:p>
            <a:pPr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Для рассмотрения вопроса о включении обучающегося в список кандидатов на поощрение путёвками в федеральные оздоровительные учреждения руководитель муниципального бюджетного образовательного учреждения ЗАТО Звёздный </a:t>
            </a:r>
            <a:r>
              <a:rPr lang="ru-RU" sz="1800" dirty="0" smtClean="0">
                <a:solidFill>
                  <a:srgbClr val="FF0000"/>
                </a:solidFill>
              </a:rPr>
              <a:t>до 1 февраля </a:t>
            </a:r>
            <a:r>
              <a:rPr lang="ru-RU" sz="1800" dirty="0" smtClean="0"/>
              <a:t>текущего года представляет в администрацию ЗАТО Звёздный следующие документы: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ходатайство</a:t>
            </a:r>
            <a:r>
              <a:rPr lang="ru-RU" sz="1800" dirty="0" smtClean="0"/>
              <a:t> муниципального бюджетного образовательного учреждения ЗАТО Звёздный о включении обучающегося в список кандидатов на поощрение путёвкой в федеральные оздоровительные </a:t>
            </a:r>
            <a:r>
              <a:rPr lang="ru-RU" sz="1800" dirty="0" smtClean="0"/>
              <a:t>учреждения;</a:t>
            </a:r>
            <a:endParaRPr lang="ru-RU" sz="1800" dirty="0" smtClean="0"/>
          </a:p>
          <a:p>
            <a:r>
              <a:rPr lang="ru-RU" sz="1800" dirty="0" smtClean="0">
                <a:solidFill>
                  <a:srgbClr val="FF0000"/>
                </a:solidFill>
              </a:rPr>
              <a:t>характеристику</a:t>
            </a:r>
            <a:r>
              <a:rPr lang="ru-RU" sz="1800" dirty="0" smtClean="0"/>
              <a:t> кандидата на поощрение путёвкой в федеральные оздоровительные учреждения (заверенную руководителем муниципального бюджетного образовательного учреждения);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копии удостоверений, сертификатов, патентов, дипломов, грамот </a:t>
            </a:r>
            <a:r>
              <a:rPr lang="ru-RU" sz="1800" dirty="0" smtClean="0"/>
              <a:t>и т.п. о присвоении звания победителя (1–3 личное или командное место), лауреата или дипломанта конкурса, фестиваля, соревнования, олимпиады, смотра регионального, всероссийского (общероссийского) или международного уровня – </a:t>
            </a:r>
            <a:r>
              <a:rPr lang="ru-RU" sz="1800" dirty="0" smtClean="0">
                <a:solidFill>
                  <a:srgbClr val="FF0000"/>
                </a:solidFill>
              </a:rPr>
              <a:t>за последние 3 года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Утверждение Списка кандидатов на поощрение путёвками в федеральные оздоровительные учреждения осуществляется на основании решения </a:t>
            </a:r>
            <a:r>
              <a:rPr lang="ru-RU" sz="1800" dirty="0" smtClean="0">
                <a:solidFill>
                  <a:srgbClr val="FF0000"/>
                </a:solidFill>
              </a:rPr>
              <a:t>муниципальной комиссии по отбору кандидатов </a:t>
            </a:r>
            <a:r>
              <a:rPr lang="ru-RU" sz="1800" dirty="0" smtClean="0"/>
              <a:t>на присуждение стипендии одарённым детям и поощрение путёвками в федеральные оздоровительные </a:t>
            </a:r>
            <a:r>
              <a:rPr lang="ru-RU" sz="1800" dirty="0" smtClean="0"/>
              <a:t>учреждения (далее – муниципальная </a:t>
            </a:r>
            <a:r>
              <a:rPr lang="ru-RU" sz="1800" dirty="0" smtClean="0"/>
              <a:t>комиссия).</a:t>
            </a:r>
          </a:p>
          <a:p>
            <a:pPr>
              <a:buNone/>
            </a:pPr>
            <a:r>
              <a:rPr lang="ru-RU" sz="1800" dirty="0" smtClean="0"/>
              <a:t>Состав </a:t>
            </a:r>
            <a:r>
              <a:rPr lang="ru-RU" sz="1800" dirty="0" smtClean="0"/>
              <a:t>муниципальной комиссии утверждается постановлением администрации ЗАТО Звёздный.</a:t>
            </a:r>
          </a:p>
          <a:p>
            <a:pPr>
              <a:buNone/>
            </a:pPr>
            <a:r>
              <a:rPr lang="ru-RU" sz="1800" dirty="0" smtClean="0"/>
              <a:t>В </a:t>
            </a:r>
            <a:r>
              <a:rPr lang="ru-RU" sz="1800" dirty="0" smtClean="0"/>
              <a:t>состав муниципальной комиссии входят представители администрации ЗАТО Звёздный, муниципальных бюджетных образовательных учреждений ЗАТО Звёздный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Заседание муниципальной комиссии проводится </a:t>
            </a:r>
            <a:r>
              <a:rPr lang="ru-RU" sz="1800" dirty="0" smtClean="0">
                <a:solidFill>
                  <a:srgbClr val="FF0000"/>
                </a:solidFill>
              </a:rPr>
              <a:t>не позднее чем через 15 рабочих дней после окончания срока приёма документов</a:t>
            </a:r>
            <a:r>
              <a:rPr lang="ru-RU" sz="1800" dirty="0" smtClean="0"/>
              <a:t>, указанного в </a:t>
            </a:r>
            <a:r>
              <a:rPr lang="ru-RU" sz="1800" dirty="0" smtClean="0"/>
              <a:t>Положении.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Заседание </a:t>
            </a:r>
            <a:r>
              <a:rPr lang="ru-RU" sz="1800" dirty="0" smtClean="0"/>
              <a:t>муниципальной комиссии считается правомочным, если на нём присутствует не менее 2/3 состава комиссии.</a:t>
            </a:r>
          </a:p>
          <a:p>
            <a:pPr>
              <a:buNone/>
            </a:pP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Муниципальная комиссия принимает одно из следующих решений:</a:t>
            </a:r>
          </a:p>
          <a:p>
            <a:r>
              <a:rPr lang="ru-RU" sz="1800" dirty="0" smtClean="0"/>
              <a:t>о включении обучающегося в список кандидатов на поощрение путёвкой в федеральное оздоровительное учреждение;</a:t>
            </a:r>
          </a:p>
          <a:p>
            <a:r>
              <a:rPr lang="ru-RU" sz="1800" dirty="0" smtClean="0"/>
              <a:t>об отказе во включении обучающегося в список кандидатов на поощрение путёвкой в федеральное оздоровительное учреждение 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Решение </a:t>
            </a:r>
            <a:r>
              <a:rPr lang="ru-RU" sz="1800" dirty="0" smtClean="0"/>
              <a:t>муниципальной комиссии оформляется протоколом. Протокол подписывается председателем муниципальной комиссии и членами муниципальной комиссии, присутствующими на заседании комиссии.</a:t>
            </a:r>
          </a:p>
          <a:p>
            <a:pPr>
              <a:buNone/>
            </a:pPr>
            <a:r>
              <a:rPr lang="ru-RU" sz="1800" dirty="0" smtClean="0"/>
              <a:t>На </a:t>
            </a:r>
            <a:r>
              <a:rPr lang="ru-RU" sz="1800" dirty="0" smtClean="0"/>
              <a:t>основании решения муниципальной комиссии в течение 5 (пяти) рабочих дней постановлением администрации ЗАТО Звёздный утверждается Список кандидатов на поощрение путёвками в федеральное оздоровительное учреждение.</a:t>
            </a:r>
          </a:p>
          <a:p>
            <a:pPr>
              <a:buNone/>
            </a:pPr>
            <a:r>
              <a:rPr lang="ru-RU" sz="1800" dirty="0" smtClean="0"/>
              <a:t>Путёвки </a:t>
            </a:r>
            <a:r>
              <a:rPr lang="ru-RU" sz="1800" dirty="0" smtClean="0"/>
              <a:t>предоставляются по мере их выделения в соответствии с квотой, определённой для ЗАТО Звёздный на текущий год, органами исполнительной власти Пермского края в сфере образования, культуры, молодёжной политики, физкультуры и спорта.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200800" cy="1224136"/>
          </a:xfrm>
        </p:spPr>
        <p:txBody>
          <a:bodyPr anchor="ctr"/>
          <a:lstStyle/>
          <a:p>
            <a:pPr algn="l"/>
            <a:r>
              <a:rPr lang="ru-RU" sz="2800" b="1" dirty="0" smtClean="0"/>
              <a:t>Утратили силу</a:t>
            </a:r>
            <a:br>
              <a:rPr lang="ru-RU" sz="2800" b="1" dirty="0" smtClean="0"/>
            </a:br>
            <a:r>
              <a:rPr lang="ru-RU" sz="2800" b="1" dirty="0" smtClean="0"/>
              <a:t>постановления администрации</a:t>
            </a:r>
            <a:br>
              <a:rPr lang="ru-RU" sz="2800" b="1" dirty="0" smtClean="0"/>
            </a:br>
            <a:r>
              <a:rPr lang="ru-RU" sz="2800" b="1" dirty="0" smtClean="0"/>
              <a:t>ЗАТО </a:t>
            </a:r>
            <a:r>
              <a:rPr lang="ru-RU" sz="2800" b="1" dirty="0" smtClean="0"/>
              <a:t>Звёздный</a:t>
            </a:r>
            <a:r>
              <a:rPr lang="ru-RU" sz="2800" b="1" dirty="0" smtClean="0"/>
              <a:t>:</a:t>
            </a:r>
            <a:endParaRPr lang="ru-RU" sz="2800" b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968353"/>
            <a:ext cx="7200800" cy="3124943"/>
          </a:xfrm>
        </p:spPr>
        <p:txBody>
          <a:bodyPr/>
          <a:lstStyle/>
          <a:p>
            <a:r>
              <a:rPr lang="ru-RU" sz="2000" dirty="0" smtClean="0"/>
              <a:t>от 11.08.2015 №1218 «О </a:t>
            </a:r>
            <a:r>
              <a:rPr lang="ru-RU" sz="2000" dirty="0" smtClean="0"/>
              <a:t>мерах поощрения обучающихся </a:t>
            </a:r>
            <a:r>
              <a:rPr lang="ru-RU" sz="2000" dirty="0" smtClean="0"/>
              <a:t>муниципальных </a:t>
            </a:r>
            <a:r>
              <a:rPr lang="ru-RU" sz="2000" dirty="0" smtClean="0"/>
              <a:t>бюджетных образовательных учреждений ЗАТО </a:t>
            </a:r>
            <a:r>
              <a:rPr lang="ru-RU" sz="2000" dirty="0" smtClean="0"/>
              <a:t>Звёздный»;</a:t>
            </a:r>
          </a:p>
          <a:p>
            <a:r>
              <a:rPr lang="ru-RU" sz="2000" dirty="0" smtClean="0"/>
              <a:t> от 27.11.2017 № </a:t>
            </a:r>
            <a:r>
              <a:rPr lang="ru-RU" sz="2000" dirty="0" smtClean="0"/>
              <a:t>1481 </a:t>
            </a:r>
            <a:r>
              <a:rPr lang="ru-RU" sz="2000" dirty="0" smtClean="0"/>
              <a:t>«О </a:t>
            </a:r>
            <a:r>
              <a:rPr lang="ru-RU" sz="2000" dirty="0" smtClean="0"/>
              <a:t>внесении изменений в постановление администрации ЗАТО Звёздный от </a:t>
            </a:r>
            <a:r>
              <a:rPr lang="ru-RU" sz="2000" dirty="0" smtClean="0"/>
              <a:t>11.08.2015 №1218 </a:t>
            </a:r>
            <a:r>
              <a:rPr lang="ru-RU" sz="2000" dirty="0" smtClean="0"/>
              <a:t>и признании утратившим силу постановления администрации ЗАТО Звёздный от </a:t>
            </a:r>
            <a:r>
              <a:rPr lang="ru-RU" sz="2000" dirty="0" smtClean="0"/>
              <a:t>14.06.2017 №719».</a:t>
            </a:r>
            <a:endParaRPr lang="ru-RU" sz="2000" dirty="0">
              <a:solidFill>
                <a:srgbClr val="0070C0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200800" cy="1069773"/>
          </a:xfrm>
        </p:spPr>
        <p:txBody>
          <a:bodyPr anchor="ctr"/>
          <a:lstStyle/>
          <a:p>
            <a:pPr algn="l"/>
            <a:r>
              <a:rPr lang="ru-RU" sz="2800" b="1" dirty="0" smtClean="0"/>
              <a:t>Утверждены новые Положения </a:t>
            </a:r>
            <a:r>
              <a:rPr lang="ru-RU" sz="2800" dirty="0" smtClean="0"/>
              <a:t>(постановление администрации ЗАТО Звёздный от 30.05.2018 №535)</a:t>
            </a:r>
            <a:r>
              <a:rPr lang="ru-RU" sz="2800" b="1" dirty="0" smtClean="0"/>
              <a:t>:</a:t>
            </a:r>
            <a:endParaRPr lang="ru-RU" sz="2800" b="1" dirty="0">
              <a:solidFill>
                <a:srgbClr val="0070C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968353"/>
            <a:ext cx="7200800" cy="3124943"/>
          </a:xfrm>
        </p:spPr>
        <p:txBody>
          <a:bodyPr/>
          <a:lstStyle/>
          <a:p>
            <a:r>
              <a:rPr lang="ru-RU" sz="2000" dirty="0" smtClean="0"/>
              <a:t>Положение о поощрении обучающихся в </a:t>
            </a:r>
            <a:r>
              <a:rPr lang="ru-RU" sz="2000" dirty="0" smtClean="0"/>
              <a:t>муниципальных </a:t>
            </a:r>
            <a:r>
              <a:rPr lang="ru-RU" sz="2000" dirty="0" smtClean="0"/>
              <a:t>бюджетных образовательных учреждениях </a:t>
            </a:r>
            <a:r>
              <a:rPr lang="ru-RU" sz="2000" dirty="0" smtClean="0"/>
              <a:t>ЗАТО Звёздный; </a:t>
            </a:r>
          </a:p>
          <a:p>
            <a:r>
              <a:rPr lang="ru-RU" sz="2000" dirty="0" smtClean="0"/>
              <a:t>Положение о </a:t>
            </a:r>
            <a:r>
              <a:rPr lang="ru-RU" sz="2000" dirty="0" smtClean="0"/>
              <a:t>порядке выдвижения кандидатов на поощрение путёвками </a:t>
            </a:r>
            <a:r>
              <a:rPr lang="ru-RU" sz="2000" dirty="0" smtClean="0"/>
              <a:t>в </a:t>
            </a:r>
            <a:r>
              <a:rPr lang="ru-RU" sz="2000" dirty="0" smtClean="0"/>
              <a:t>Федеральное государственное бюджетное образовательное учреждение «Всероссийский детский центр «Орлёнок», Федеральный детский оздоровительно-образовательный центр «Смена», </a:t>
            </a:r>
            <a:r>
              <a:rPr lang="ru-RU" sz="2000" dirty="0" smtClean="0"/>
              <a:t>Федеральное </a:t>
            </a:r>
            <a:r>
              <a:rPr lang="ru-RU" sz="2000" dirty="0" smtClean="0"/>
              <a:t>государственное бюджетное учреждение </a:t>
            </a:r>
            <a:r>
              <a:rPr lang="ru-RU" sz="2000" dirty="0" smtClean="0"/>
              <a:t>«</a:t>
            </a:r>
            <a:r>
              <a:rPr lang="ru-RU" sz="2000" dirty="0" smtClean="0"/>
              <a:t>Международный детский центр «Артек</a:t>
            </a:r>
            <a:r>
              <a:rPr lang="ru-RU" sz="2000" dirty="0" smtClean="0"/>
              <a:t>»»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200800" cy="3888432"/>
          </a:xfrm>
        </p:spPr>
        <p:txBody>
          <a:bodyPr anchor="ctr"/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Положение</a:t>
            </a:r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о поощрении </a:t>
            </a:r>
            <a:r>
              <a:rPr lang="ru-RU" sz="2000" b="1" i="1" dirty="0" smtClean="0">
                <a:solidFill>
                  <a:srgbClr val="FF0000"/>
                </a:solidFill>
              </a:rPr>
              <a:t>обучающихся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в </a:t>
            </a:r>
            <a:r>
              <a:rPr lang="ru-RU" sz="2000" b="1" i="1" dirty="0" smtClean="0">
                <a:solidFill>
                  <a:srgbClr val="FF0000"/>
                </a:solidFill>
              </a:rPr>
              <a:t>муниципальных </a:t>
            </a:r>
            <a:r>
              <a:rPr lang="ru-RU" sz="2000" b="1" i="1" dirty="0" smtClean="0">
                <a:solidFill>
                  <a:srgbClr val="FF0000"/>
                </a:solidFill>
              </a:rPr>
              <a:t>бюджетных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образовательных </a:t>
            </a:r>
            <a:r>
              <a:rPr lang="ru-RU" sz="2000" b="1" i="1" dirty="0" smtClean="0">
                <a:solidFill>
                  <a:srgbClr val="FF0000"/>
                </a:solidFill>
              </a:rPr>
              <a:t>учреждениях </a:t>
            </a:r>
            <a:r>
              <a:rPr lang="ru-RU" sz="2000" b="1" i="1" dirty="0" smtClean="0">
                <a:solidFill>
                  <a:srgbClr val="FF0000"/>
                </a:solidFill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ЗАТО </a:t>
            </a:r>
            <a:r>
              <a:rPr lang="ru-RU" sz="2000" b="1" i="1" dirty="0" smtClean="0">
                <a:solidFill>
                  <a:srgbClr val="FF0000"/>
                </a:solidFill>
              </a:rPr>
              <a:t>Звёздный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573016"/>
            <a:ext cx="7200800" cy="2520280"/>
          </a:xfrm>
        </p:spPr>
        <p:txBody>
          <a:bodyPr/>
          <a:lstStyle/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Общие положения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7200800" cy="4392487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Настоящее </a:t>
            </a:r>
            <a:r>
              <a:rPr lang="ru-RU" sz="1400" dirty="0" smtClean="0"/>
              <a:t>Положение о поощрении обучающихся в муниципальных бюджетных образовательных учреждениях ЗАТО Звёздный определяет меры поощрения и порядки поощрений обучающихся в муниципальных бюджетных образовательных учреждениях ЗАТО Звёздный, достигших отличных результатов в обучении и проявивших способности в творческой, спортивной и иных видах деятельности (далее – поощрения</a:t>
            </a:r>
            <a:r>
              <a:rPr lang="ru-RU" sz="1400" dirty="0" smtClean="0"/>
              <a:t>).</a:t>
            </a:r>
          </a:p>
          <a:p>
            <a:pPr>
              <a:buNone/>
            </a:pPr>
            <a:r>
              <a:rPr lang="ru-RU" sz="1400" dirty="0" smtClean="0"/>
              <a:t>Меры </a:t>
            </a:r>
            <a:r>
              <a:rPr lang="ru-RU" sz="1400" dirty="0" smtClean="0"/>
              <a:t>поощрения устанавливаются в целях материальной поддержки обучающихся муниципальных бюджетных образовательных учреждений ЗАТО Звёздный, стимулирования их к занятиям интеллектуальной и творческой деятельностью.</a:t>
            </a:r>
          </a:p>
          <a:p>
            <a:pPr>
              <a:buNone/>
            </a:pPr>
            <a:r>
              <a:rPr lang="ru-RU" sz="1400" dirty="0" smtClean="0"/>
              <a:t>Поощрения </a:t>
            </a:r>
            <a:r>
              <a:rPr lang="ru-RU" sz="1400" dirty="0" smtClean="0"/>
              <a:t>обучающихся в муниципальных бюджетных образовательных учреждениях ЗАТО Звёздный осуществляются в пределах средств, предусмотренных в бюджете ЗАТО Звёздный на очередной финансовый год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Поощрения </a:t>
            </a:r>
            <a:r>
              <a:rPr lang="ru-RU" sz="1400" dirty="0" smtClean="0"/>
              <a:t>подразделяются на поощрение обучающихся </a:t>
            </a:r>
            <a:r>
              <a:rPr lang="ru-RU" sz="1400" dirty="0" smtClean="0">
                <a:solidFill>
                  <a:srgbClr val="FF0000"/>
                </a:solidFill>
              </a:rPr>
              <a:t>за отличные успехи в обучении </a:t>
            </a:r>
            <a:r>
              <a:rPr lang="ru-RU" sz="1400" dirty="0" smtClean="0"/>
              <a:t>(далее - поощрение по результатам учебной деятельности) и поощрение обучающихся, </a:t>
            </a:r>
            <a:r>
              <a:rPr lang="ru-RU" sz="1400" dirty="0" smtClean="0">
                <a:solidFill>
                  <a:srgbClr val="FF0000"/>
                </a:solidFill>
              </a:rPr>
              <a:t>достигших особых успехов в обучении, творчестве, спорте, демонстрирующих высокие результаты на краевых, всероссийских, международных конкурсных мероприятиях</a:t>
            </a:r>
            <a:r>
              <a:rPr lang="ru-RU" sz="1400" dirty="0" smtClean="0"/>
              <a:t> (далее – поощрение за иные виды деятельности). Обучающиеся в муниципальных бюджетных образовательных учреждениях ЗАТО Звёздный, получившие поощрение по результатам учебной деятельности, имеют право претендовать на поощрение за иные виды деятельности на общих основаниях.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по результатам учебной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Поощрение по результатам учебной деятельности устанавливается для обучающихся по основным общеобразовательным программам начального общего, основного общего и среднего общего образования в муниципальных бюджетных общеобразовательных учреждениях ЗАТО Звёздный по результатам итоговой (за учебный год) аттестации: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обучающимся во 2-9 классах на «отлично»;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обучающимся в 10-11 классах на «отлично» или имеющим по итогам итоговой (за учебный год) отметки «отлично» и не более двух отметок «хорошо».</a:t>
            </a:r>
          </a:p>
          <a:p>
            <a:pPr>
              <a:buNone/>
            </a:pPr>
            <a:r>
              <a:rPr lang="ru-RU" sz="1600" dirty="0" smtClean="0"/>
              <a:t>Поощрение </a:t>
            </a:r>
            <a:r>
              <a:rPr lang="ru-RU" sz="1600" dirty="0" smtClean="0"/>
              <a:t>по результатам учебной деятельности устанавливается </a:t>
            </a:r>
            <a:r>
              <a:rPr lang="ru-RU" sz="1600" dirty="0" smtClean="0">
                <a:solidFill>
                  <a:srgbClr val="FF0000"/>
                </a:solidFill>
              </a:rPr>
              <a:t>единовременно в конце учебного года в виде экскурсионной поездки со стоимостью расходов на одного обучающегося:</a:t>
            </a:r>
          </a:p>
          <a:p>
            <a:r>
              <a:rPr lang="ru-RU" sz="1600" dirty="0" smtClean="0"/>
              <a:t>во 2-4 классах – 500,0 рублей;</a:t>
            </a:r>
          </a:p>
          <a:p>
            <a:r>
              <a:rPr lang="ru-RU" sz="1600" dirty="0" smtClean="0"/>
              <a:t>в 5-9 классах – 800,0 рублей;</a:t>
            </a:r>
          </a:p>
          <a:p>
            <a:r>
              <a:rPr lang="ru-RU" sz="1600" dirty="0" smtClean="0"/>
              <a:t>в 10-11 классах – 1000,0 рублей.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по результатам учебной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Руководители муниципальных бюджетных общеобразовательных учреждений ЗАТО Звёздный </a:t>
            </a:r>
            <a:r>
              <a:rPr lang="ru-RU" sz="1800" dirty="0" smtClean="0">
                <a:solidFill>
                  <a:srgbClr val="FF0000"/>
                </a:solidFill>
              </a:rPr>
              <a:t>не позднее 3 (трёх) рабочих дней после окончания учебного года </a:t>
            </a:r>
            <a:r>
              <a:rPr lang="ru-RU" sz="1800" dirty="0" smtClean="0"/>
              <a:t>направляют в администрацию ЗАТО Звёздный списки обучающихся, претендующих на поощрение по результатам учебной деятельности.</a:t>
            </a:r>
          </a:p>
          <a:p>
            <a:pPr>
              <a:buNone/>
            </a:pPr>
            <a:r>
              <a:rPr lang="ru-RU" sz="1800" dirty="0" smtClean="0"/>
              <a:t>Список </a:t>
            </a:r>
            <a:r>
              <a:rPr lang="ru-RU" sz="1800" dirty="0" smtClean="0"/>
              <a:t>обучающихся, претендующих на поощрение по результатам учебной деятельности, утверждается постановлением администрации ЗАТО </a:t>
            </a:r>
            <a:r>
              <a:rPr lang="ru-RU" sz="1800" dirty="0" smtClean="0"/>
              <a:t>Звёздный.</a:t>
            </a:r>
          </a:p>
          <a:p>
            <a:pPr>
              <a:buNone/>
            </a:pPr>
            <a:r>
              <a:rPr lang="ru-RU" sz="1800" dirty="0" smtClean="0"/>
              <a:t>Финансовые </a:t>
            </a:r>
            <a:r>
              <a:rPr lang="ru-RU" sz="1800" dirty="0" smtClean="0"/>
              <a:t>средства на поощрение по результатам учебной деятельности направляются на лицевые счета муниципальных бюджетных общеобразовательных учреждений ЗАТО Звёздный.</a:t>
            </a:r>
          </a:p>
          <a:p>
            <a:pPr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Финансовые </a:t>
            </a:r>
            <a:r>
              <a:rPr lang="ru-RU" sz="1800" dirty="0" smtClean="0">
                <a:solidFill>
                  <a:srgbClr val="FF0000"/>
                </a:solidFill>
              </a:rPr>
              <a:t>средства для поощрения по результатам учебной деятельности расходуются муниципальными бюджетными общеобразовательными учреждениями ЗАТО Звёздный на организацию экскурсионной поездки.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за иные виды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600" dirty="0" smtClean="0"/>
              <a:t>Поощрение за иные виды деятельности устанавливается обучающимся в муниципальных бюджетных общеобразовательных учреждениях ЗАТО Звёздный, в муниципальных бюджетных учреждениях дополнительного образования ЗАТО Звёздный, достигшим особых успехов в обучении, творчестве, спорте, демонстрирующим высокие результаты на краевых, всероссийских, международных конкурсных </a:t>
            </a:r>
            <a:r>
              <a:rPr lang="ru-RU" sz="1600" dirty="0" smtClean="0"/>
              <a:t>мероприятиях.</a:t>
            </a:r>
          </a:p>
          <a:p>
            <a:pPr>
              <a:buNone/>
            </a:pPr>
            <a:r>
              <a:rPr lang="ru-RU" sz="1600" dirty="0" smtClean="0"/>
              <a:t>Поощрение </a:t>
            </a:r>
            <a:r>
              <a:rPr lang="ru-RU" sz="1600" dirty="0" smtClean="0"/>
              <a:t>за иные виды деятельности устанавливается ежегодно по следующим номинациям:</a:t>
            </a:r>
          </a:p>
          <a:p>
            <a:r>
              <a:rPr lang="ru-RU" sz="1600" dirty="0" smtClean="0"/>
              <a:t>«</a:t>
            </a:r>
            <a:r>
              <a:rPr lang="ru-RU" sz="1600" dirty="0" smtClean="0">
                <a:solidFill>
                  <a:srgbClr val="FF0000"/>
                </a:solidFill>
              </a:rPr>
              <a:t>Интеллект</a:t>
            </a:r>
            <a:r>
              <a:rPr lang="ru-RU" sz="1600" dirty="0" smtClean="0"/>
              <a:t>» (участникам олимпиад, конкурсов исследовательских работ учащихся, интеллектуальных турниров, игр);</a:t>
            </a:r>
          </a:p>
          <a:p>
            <a:r>
              <a:rPr lang="ru-RU" sz="1600" dirty="0" smtClean="0"/>
              <a:t>«</a:t>
            </a:r>
            <a:r>
              <a:rPr lang="ru-RU" sz="1600" dirty="0" smtClean="0">
                <a:solidFill>
                  <a:srgbClr val="FF0000"/>
                </a:solidFill>
              </a:rPr>
              <a:t>Творчество</a:t>
            </a:r>
            <a:r>
              <a:rPr lang="ru-RU" sz="1600" dirty="0" smtClean="0"/>
              <a:t>» (участникам выставок, фестивалей, конкурсов изобразительного, декоративно-прикладного, литературного, кино-, видео-, циркового, хореографического искусства, соревнований по техническим видам спорта, туризму, мероприятий краеведческой, эколого-биологической направленности);</a:t>
            </a:r>
          </a:p>
          <a:p>
            <a:r>
              <a:rPr lang="ru-RU" sz="1600" dirty="0" smtClean="0"/>
              <a:t>«</a:t>
            </a:r>
            <a:r>
              <a:rPr lang="ru-RU" sz="1600" dirty="0" smtClean="0">
                <a:solidFill>
                  <a:srgbClr val="FF0000"/>
                </a:solidFill>
              </a:rPr>
              <a:t>Спорт</a:t>
            </a:r>
            <a:r>
              <a:rPr lang="ru-RU" sz="1600" dirty="0" smtClean="0"/>
              <a:t>» (участникам соревнований по различным видам спорта);</a:t>
            </a:r>
          </a:p>
          <a:p>
            <a:r>
              <a:rPr lang="ru-RU" sz="1600" dirty="0" smtClean="0"/>
              <a:t>«</a:t>
            </a:r>
            <a:r>
              <a:rPr lang="ru-RU" sz="1600" dirty="0" smtClean="0">
                <a:solidFill>
                  <a:srgbClr val="FF0000"/>
                </a:solidFill>
              </a:rPr>
              <a:t>Искусство</a:t>
            </a:r>
            <a:r>
              <a:rPr lang="ru-RU" sz="1600" dirty="0" smtClean="0"/>
              <a:t>» (участникам конкурсов, фестивалей различных видов искусств).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9"/>
            <a:ext cx="7200800" cy="504056"/>
          </a:xfrm>
        </p:spPr>
        <p:txBody>
          <a:bodyPr anchor="ctr"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Порядок поощрения за иные виды деятельности</a:t>
            </a:r>
            <a:endParaRPr lang="ru-RU" sz="2000" b="1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396044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Выдвижение кандидатов на поощрение за иные виды деятельности осуществляется муниципальными бюджетными образовательными учреждениями ЗАТО Звёздный.</a:t>
            </a:r>
          </a:p>
          <a:p>
            <a:pPr>
              <a:buNone/>
            </a:pPr>
            <a:r>
              <a:rPr lang="ru-RU" sz="1800" dirty="0" smtClean="0"/>
              <a:t>Количество кандидатов на поощрение за иные виды деятельности устанавливается от каждого муниципального бюджетного образовательного учреждения ЗАТО Звёздный пропорционально количеству детей школьного возраста в учреждении (</a:t>
            </a:r>
            <a:r>
              <a:rPr lang="ru-RU" sz="1800" dirty="0" smtClean="0">
                <a:solidFill>
                  <a:srgbClr val="FF0000"/>
                </a:solidFill>
              </a:rPr>
              <a:t>1 кандидат на 200 детей</a:t>
            </a:r>
            <a:r>
              <a:rPr lang="ru-RU" sz="1800" dirty="0" smtClean="0"/>
              <a:t>), в случае превышения целого числа обучающихся возможно выдвижение дополнительного кандидата.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938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7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1523</Words>
  <Application>Microsoft Office PowerPoint</Application>
  <PresentationFormat>Экран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</vt:lpstr>
      <vt:lpstr>1_Тема Office</vt:lpstr>
      <vt:lpstr>Слайд 1</vt:lpstr>
      <vt:lpstr>Утратили силу постановления администрации ЗАТО Звёздный:</vt:lpstr>
      <vt:lpstr>Утверждены новые Положения (постановление администрации ЗАТО Звёздный от 30.05.2018 №535):</vt:lpstr>
      <vt:lpstr>Положение о поощрении обучающихся в муниципальных бюджетных образовательных учреждениях  ЗАТО Звёздный</vt:lpstr>
      <vt:lpstr>Общие положения</vt:lpstr>
      <vt:lpstr>Порядок поощрения по результатам учебной деятельности</vt:lpstr>
      <vt:lpstr>Порядок поощрения по результатам учебной деятельности</vt:lpstr>
      <vt:lpstr>Порядок поощрения за иные виды деятельности</vt:lpstr>
      <vt:lpstr>Порядок поощрения за иные виды деятельности</vt:lpstr>
      <vt:lpstr>Порядок поощрения за иные виды деятельности</vt:lpstr>
      <vt:lpstr>Порядок поощрения за иные виды деятельности</vt:lpstr>
      <vt:lpstr>Порядок поощрения за иные виды деятельности</vt:lpstr>
      <vt:lpstr>Положение о порядке выдвижения кандидатов  на поощрение путёвками  в Федеральное государственное бюджетное образовательное учреждение  «Всероссийский детский центр «Орлёнок», Федеральный детский оздоровительно-образовательный центр «Смена»,  Федеральное государственное бюджетное учреждение  «Международный детский центр «Артек»</vt:lpstr>
      <vt:lpstr>Правила подбора кандидатов на поощрение путёвками  в федеральные оздоровительные учреждения</vt:lpstr>
      <vt:lpstr>Правила подбора кандидатов на поощрение путёвками  в федеральные оздоровительные учреждения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Цветочный рай</dc:title>
  <dc:creator>Фокина Лидия Петровна</dc:creator>
  <cp:keywords>Шаблон презентации</cp:keywords>
  <cp:lastModifiedBy>Sunrise Corp</cp:lastModifiedBy>
  <cp:revision>79</cp:revision>
  <dcterms:created xsi:type="dcterms:W3CDTF">2014-07-06T18:18:01Z</dcterms:created>
  <dcterms:modified xsi:type="dcterms:W3CDTF">2018-06-06T18:11:24Z</dcterms:modified>
</cp:coreProperties>
</file>